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4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4"/>
    <p:restoredTop sz="94693"/>
  </p:normalViewPr>
  <p:slideViewPr>
    <p:cSldViewPr snapToGrid="0" snapToObjects="1">
      <p:cViewPr>
        <p:scale>
          <a:sx n="130" d="100"/>
          <a:sy n="130" d="100"/>
        </p:scale>
        <p:origin x="864" y="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5943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202020"/>
                </a:solidFill>
                <a:latin typeface="Arial"/>
              </a:rPr>
              <a:t>CrowdDoc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938528"/>
            <a:ext cx="7040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>
                <a:solidFill>
                  <a:srgbClr val="80002C"/>
                </a:solidFill>
                <a:latin typeface="Arial"/>
              </a:rPr>
              <a:t>Crowdsourcing Code Comments with ChatGPT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2340864"/>
            <a:ext cx="1508760" cy="54864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27889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555555"/>
                </a:solidFill>
                <a:latin typeface="Arial"/>
              </a:rPr>
              <a:t>Milestone 1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5166360"/>
            <a:ext cx="5760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Ahmed Alzahrani and Mohammed Zakry
Faculty Advisor / Client: Professor Marius Silaghi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18120" y="1234440"/>
            <a:ext cx="3337560" cy="4023360"/>
          </a:xfrm>
          <a:prstGeom prst="roundRect">
            <a:avLst/>
          </a:prstGeom>
          <a:solidFill>
            <a:srgbClr val="F5F3EE"/>
          </a:solidFill>
          <a:ln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818120" y="1234440"/>
            <a:ext cx="73152" cy="4023360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19288" y="1399032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202020"/>
                </a:solidFill>
                <a:latin typeface="Arial"/>
              </a:rPr>
              <a:t>Project focus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1892808"/>
            <a:ext cx="3017520" cy="3273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202020"/>
                </a:solidFill>
                <a:latin typeface="Arial"/>
              </a:rPr>
              <a:t>Linux v6.12 source demo
Writer + Reviewer
Human correction and voting
Source remains read-only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27080" y="6236208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80002C"/>
                </a:solidFill>
                <a:latin typeface="Arial"/>
              </a:rPr>
              <a:t>FLORIDA
TECH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43891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02020"/>
                </a:solidFill>
                <a:latin typeface="Arial"/>
              </a:rPr>
              <a:t>Milestone 1 Progress Matrix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55555"/>
                </a:solidFill>
                <a:latin typeface="Arial"/>
              </a:rPr>
              <a:t>Simple progress view for the current milestone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274250"/>
            <a:ext cx="1051560" cy="41148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08760"/>
          <a:ext cx="10835639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8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8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l"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Task</a:t>
                      </a:r>
                    </a:p>
                  </a:txBody>
                  <a:tcPr marL="54864" marR="54864" marT="36576" marB="36576">
                    <a:solidFill>
                      <a:srgbClr val="80002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Done</a:t>
                      </a:r>
                    </a:p>
                  </a:txBody>
                  <a:tcPr marL="54864" marR="54864" marT="36576" marB="36576">
                    <a:solidFill>
                      <a:srgbClr val="80002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Ahmed</a:t>
                      </a:r>
                    </a:p>
                  </a:txBody>
                  <a:tcPr marL="54864" marR="54864" marT="36576" marB="36576">
                    <a:solidFill>
                      <a:srgbClr val="80002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Mohammed</a:t>
                      </a:r>
                    </a:p>
                  </a:txBody>
                  <a:tcPr marL="54864" marR="54864" marT="36576" marB="36576">
                    <a:solidFill>
                      <a:srgbClr val="80002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To do</a:t>
                      </a:r>
                    </a:p>
                  </a:txBody>
                  <a:tcPr marL="54864" marR="54864" marT="36576" marB="36576">
                    <a:solidFill>
                      <a:srgbClr val="8000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Requirements document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100%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none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Design document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100%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none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Test plan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100%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none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rPr dirty="0"/>
                        <a:t>Local prototype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100%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none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Writer + Reviewer examples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prepared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live AI in M2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Human correction + voting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prototype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rPr dirty="0"/>
                        <a:t>none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927080" y="6236208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80002C"/>
                </a:solidFill>
                <a:latin typeface="Arial"/>
              </a:rPr>
              <a:t>FLORIDA
TECH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43891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02020"/>
                </a:solidFill>
                <a:latin typeface="Arial"/>
              </a:rPr>
              <a:t>Prototype Demo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960120"/>
            <a:ext cx="40883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 dirty="0">
                <a:solidFill>
                  <a:srgbClr val="555555"/>
                </a:solidFill>
                <a:latin typeface="Arial"/>
              </a:rPr>
              <a:t>Matched example: </a:t>
            </a:r>
            <a:r>
              <a:rPr lang="en-US" dirty="0"/>
              <a:t>_bcd2bin</a:t>
            </a:r>
            <a:r>
              <a:rPr sz="1400" b="1" dirty="0">
                <a:solidFill>
                  <a:srgbClr val="555555"/>
                </a:solidFill>
                <a:latin typeface="Arial"/>
              </a:rPr>
              <a:t> </a:t>
            </a:r>
            <a:r>
              <a:rPr lang="en-US" dirty="0"/>
              <a:t>From lib/</a:t>
            </a:r>
            <a:r>
              <a:rPr lang="en-US" dirty="0" err="1"/>
              <a:t>bcd.c</a:t>
            </a:r>
            <a:endParaRPr sz="1400" dirty="0">
              <a:solidFill>
                <a:srgbClr val="555555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1253785"/>
            <a:ext cx="1051560" cy="41148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3931920" cy="4617720"/>
          </a:xfrm>
          <a:prstGeom prst="roundRect">
            <a:avLst/>
          </a:prstGeom>
          <a:solidFill>
            <a:srgbClr val="F5F3EE"/>
          </a:solidFill>
          <a:ln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1417320"/>
            <a:ext cx="73152" cy="461772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581912"/>
            <a:ext cx="36118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 dirty="0">
                <a:solidFill>
                  <a:srgbClr val="202020"/>
                </a:solidFill>
                <a:latin typeface="Arial"/>
              </a:rPr>
              <a:t>Read-only source: </a:t>
            </a:r>
            <a:r>
              <a:rPr lang="en-US" dirty="0"/>
              <a:t>_bcd2bin</a:t>
            </a:r>
            <a:endParaRPr sz="1700" b="1" dirty="0">
              <a:solidFill>
                <a:srgbClr val="202020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5528" y="2221993"/>
            <a:ext cx="3611879" cy="1680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unsigned _bcd2bin(unsigned char </a:t>
            </a:r>
            <a:r>
              <a:rPr lang="en-US" dirty="0" err="1"/>
              <a:t>val</a:t>
            </a:r>
            <a:r>
              <a:rPr lang="en-US" dirty="0"/>
              <a:t>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return (</a:t>
            </a:r>
            <a:r>
              <a:rPr lang="en-US" dirty="0" err="1"/>
              <a:t>val</a:t>
            </a:r>
            <a:r>
              <a:rPr lang="en-US" dirty="0"/>
              <a:t> &amp; 0x0f) + (</a:t>
            </a:r>
            <a:r>
              <a:rPr lang="en-US" dirty="0" err="1"/>
              <a:t>val</a:t>
            </a:r>
            <a:r>
              <a:rPr lang="en-US" dirty="0"/>
              <a:t> &gt;&gt; 4) * 10;</a:t>
            </a:r>
          </a:p>
          <a:p>
            <a:r>
              <a:rPr lang="en-US" dirty="0"/>
              <a:t>}</a:t>
            </a:r>
          </a:p>
          <a:p>
            <a:endParaRPr sz="1320" b="0" dirty="0">
              <a:solidFill>
                <a:srgbClr val="202020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0240" y="6263640"/>
            <a:ext cx="8595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80002C"/>
                </a:solidFill>
                <a:latin typeface="Arial"/>
              </a:rPr>
              <a:t>Important: these displayed AI comments are prepared stand-ins, not live AI calls.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27080" y="6236208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80002C"/>
                </a:solidFill>
                <a:latin typeface="Arial"/>
              </a:rPr>
              <a:t>FLORIDA
TECH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89EE10-5E74-C1EC-4A86-E0DB5162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272" y="245364"/>
            <a:ext cx="6045200" cy="5990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202020"/>
                </a:solidFill>
                <a:latin typeface="Arial"/>
              </a:rPr>
              <a:t>Technical Tools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555555"/>
                </a:solidFill>
                <a:latin typeface="Arial"/>
              </a:rPr>
              <a:t>Tools used in the current CrowdDoc prototype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1321309"/>
            <a:ext cx="1051560" cy="50292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337560" cy="1874519"/>
          </a:xfrm>
          <a:prstGeom prst="roundRect">
            <a:avLst/>
          </a:prstGeom>
          <a:solidFill>
            <a:srgbClr val="F5F3EE"/>
          </a:solidFill>
          <a:ln>
            <a:solidFill>
              <a:srgbClr val="D7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508760"/>
            <a:ext cx="73152" cy="1874519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673351"/>
            <a:ext cx="29260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202020"/>
                </a:solidFill>
                <a:latin typeface="Arial"/>
              </a:rPr>
              <a:t>Web interface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94560"/>
            <a:ext cx="2926079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Next.js, React, and TypeScript
Used for the pages, function view, correction form, and voting controls.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508760"/>
            <a:ext cx="3337560" cy="1874519"/>
          </a:xfrm>
          <a:prstGeom prst="roundRect">
            <a:avLst/>
          </a:prstGeom>
          <a:solidFill>
            <a:srgbClr val="F5F3EE"/>
          </a:solidFill>
          <a:ln>
            <a:solidFill>
              <a:srgbClr val="D7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508760"/>
            <a:ext cx="73152" cy="1874519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63440" y="1673351"/>
            <a:ext cx="29260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202020"/>
                </a:solidFill>
                <a:latin typeface="Arial"/>
              </a:rPr>
              <a:t>C source parsing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194560"/>
            <a:ext cx="2926079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Tree-sitter C
Used to find selected C functions and connect comments to the correct function.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79" y="1508760"/>
            <a:ext cx="3337560" cy="1874519"/>
          </a:xfrm>
          <a:prstGeom prst="roundRect">
            <a:avLst/>
          </a:prstGeom>
          <a:solidFill>
            <a:srgbClr val="F5F3EE"/>
          </a:solidFill>
          <a:ln>
            <a:solidFill>
              <a:srgbClr val="D7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183879" y="1508760"/>
            <a:ext cx="73152" cy="1874519"/>
          </a:xfrm>
          <a:prstGeom prst="rect">
            <a:avLst/>
          </a:prstGeom>
          <a:solidFill>
            <a:srgbClr val="2173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80" y="1673351"/>
            <a:ext cx="29260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202020"/>
                </a:solidFill>
                <a:latin typeface="Arial"/>
              </a:rPr>
              <a:t>Saved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9619" y="2009554"/>
            <a:ext cx="292607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dirty="0">
                <a:solidFill>
                  <a:srgbClr val="202020"/>
                </a:solidFill>
                <a:latin typeface="Arial"/>
              </a:rPr>
              <a:t>SQLite
Used to save function records, explanations, corrections, and votes separately from source code.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886200"/>
            <a:ext cx="3337560" cy="1828800"/>
          </a:xfrm>
          <a:prstGeom prst="roundRect">
            <a:avLst/>
          </a:prstGeom>
          <a:solidFill>
            <a:srgbClr val="F5F3EE"/>
          </a:solidFill>
          <a:ln>
            <a:solidFill>
              <a:srgbClr val="D7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560320" y="3886200"/>
            <a:ext cx="73152" cy="1828800"/>
          </a:xfrm>
          <a:prstGeom prst="rect">
            <a:avLst/>
          </a:prstGeom>
          <a:solidFill>
            <a:srgbClr val="305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788920" y="4050791"/>
            <a:ext cx="29260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202020"/>
                </a:solidFill>
                <a:latin typeface="Arial"/>
              </a:rPr>
              <a:t>AI agents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88920" y="4572000"/>
            <a:ext cx="292607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OpenAI API
Planned for live Writer and Reviewer calls on selected functions.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886200"/>
            <a:ext cx="3337560" cy="1828800"/>
          </a:xfrm>
          <a:prstGeom prst="roundRect">
            <a:avLst/>
          </a:prstGeom>
          <a:solidFill>
            <a:srgbClr val="F5F3EE"/>
          </a:solidFill>
          <a:ln>
            <a:solidFill>
              <a:srgbClr val="D7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309360" y="3886200"/>
            <a:ext cx="73152" cy="18288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37960" y="4050791"/>
            <a:ext cx="292607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202020"/>
                </a:solidFill>
                <a:latin typeface="Arial"/>
              </a:rPr>
              <a:t>Source reference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4572000"/>
            <a:ext cx="292607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Linux v6.12 selected files
Elixir / Bootlin link
Used to show the original source while keeping it read-only.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27080" y="6236208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80002C"/>
                </a:solidFill>
                <a:latin typeface="Arial"/>
              </a:rPr>
              <a:t>FLORIDA
TECH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43891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02020"/>
                </a:solidFill>
                <a:latin typeface="Arial"/>
              </a:rPr>
              <a:t>Design Document: System Architecture and UML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07008"/>
            <a:ext cx="1051560" cy="41148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514600" cy="4434840"/>
          </a:xfrm>
          <a:prstGeom prst="roundRect">
            <a:avLst/>
          </a:prstGeom>
          <a:solidFill>
            <a:srgbClr val="F5F3EE"/>
          </a:solidFill>
          <a:ln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43484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81912"/>
            <a:ext cx="2194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202020"/>
                </a:solidFill>
                <a:latin typeface="Arial"/>
              </a:rPr>
              <a:t>User-facing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75688"/>
            <a:ext cx="2194560" cy="368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dirty="0">
                <a:solidFill>
                  <a:srgbClr val="202020"/>
                </a:solidFill>
                <a:latin typeface="Arial"/>
              </a:rPr>
              <a:t>Browser
Repository pages
Function page
Correction/vote forms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66160" y="1417320"/>
            <a:ext cx="2514600" cy="4434840"/>
          </a:xfrm>
          <a:prstGeom prst="roundRect">
            <a:avLst/>
          </a:prstGeom>
          <a:solidFill>
            <a:srgbClr val="F5F3EE"/>
          </a:solidFill>
          <a:ln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566160" y="1417320"/>
            <a:ext cx="73152" cy="4434840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67328" y="1581912"/>
            <a:ext cx="2194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202020"/>
                </a:solidFill>
                <a:latin typeface="Arial"/>
              </a:rPr>
              <a:t>Server side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67328" y="2075688"/>
            <a:ext cx="2194560" cy="368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Next.js server
Tree-sitter C parser
SQLite database
OpenAI API calls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46520" y="1417320"/>
            <a:ext cx="2194560" cy="4434840"/>
          </a:xfrm>
          <a:prstGeom prst="roundRect">
            <a:avLst/>
          </a:prstGeom>
          <a:solidFill>
            <a:srgbClr val="F5F3EE"/>
          </a:solidFill>
          <a:ln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46520" y="1417320"/>
            <a:ext cx="73152" cy="4434840"/>
          </a:xfrm>
          <a:prstGeom prst="rect">
            <a:avLst/>
          </a:prstGeom>
          <a:solidFill>
            <a:srgbClr val="2173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47688" y="1581912"/>
            <a:ext cx="187451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202020"/>
                </a:solidFill>
                <a:latin typeface="Arial"/>
              </a:rPr>
              <a:t>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47688" y="2075688"/>
            <a:ext cx="1874519" cy="368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Function record
Explanation record
Vote record
Source hash</a:t>
            </a:r>
          </a:p>
        </p:txBody>
      </p:sp>
      <p:pic>
        <p:nvPicPr>
          <p:cNvPr id="18" name="Picture 17" descr="um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840" y="1965959"/>
            <a:ext cx="2499360" cy="342474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927080" y="6236208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80002C"/>
                </a:solidFill>
                <a:latin typeface="Arial"/>
              </a:rPr>
              <a:t>FLORIDA
TECH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43891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02020"/>
                </a:solidFill>
                <a:latin typeface="Arial"/>
              </a:rPr>
              <a:t>Requirements and Test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07008"/>
            <a:ext cx="1051560" cy="41148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246120" cy="4434840"/>
          </a:xfrm>
          <a:prstGeom prst="roundRect">
            <a:avLst/>
          </a:prstGeom>
          <a:solidFill>
            <a:srgbClr val="F5F3EE"/>
          </a:solidFill>
          <a:ln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43484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81912"/>
            <a:ext cx="2926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202020"/>
                </a:solidFill>
                <a:latin typeface="Arial"/>
              </a:rPr>
              <a:t>Functional requirements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75688"/>
            <a:ext cx="2926079" cy="368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Browse selected Linux v6.12 files and functions
Open selected functions
Writer explanation
Reviewer checks Writer
Human correction
Vote on explanations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417320"/>
            <a:ext cx="3246120" cy="4434840"/>
          </a:xfrm>
          <a:prstGeom prst="roundRect">
            <a:avLst/>
          </a:prstGeom>
          <a:solidFill>
            <a:srgbClr val="F5F3EE"/>
          </a:solidFill>
          <a:ln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417320"/>
            <a:ext cx="73152" cy="4434840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81728" y="1581912"/>
            <a:ext cx="2926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202020"/>
                </a:solidFill>
                <a:latin typeface="Arial"/>
              </a:rPr>
              <a:t>Interface requirements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1728" y="2075688"/>
            <a:ext cx="2926079" cy="368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Breadcrumbs
Read-only source view
Clear AI / human labels
Correction form
Vote button
Elixir source link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417320"/>
            <a:ext cx="3246120" cy="4434840"/>
          </a:xfrm>
          <a:prstGeom prst="roundRect">
            <a:avLst/>
          </a:prstGeom>
          <a:solidFill>
            <a:srgbClr val="F5F3EE"/>
          </a:solidFill>
          <a:ln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75320" y="1417320"/>
            <a:ext cx="73152" cy="4434840"/>
          </a:xfrm>
          <a:prstGeom prst="rect">
            <a:avLst/>
          </a:prstGeom>
          <a:solidFill>
            <a:srgbClr val="2173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76488" y="1581912"/>
            <a:ext cx="292607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202020"/>
                </a:solidFill>
                <a:latin typeface="Arial"/>
              </a:rPr>
              <a:t>Planned tests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76488" y="2075688"/>
            <a:ext cx="2926079" cy="368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02020"/>
                </a:solidFill>
                <a:latin typeface="Arial"/>
              </a:rPr>
              <a:t>Valid and invalid paths
Missing API key
Empty or long correction
Wrong parent comment
Source remains unchanged
API key not exposed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8840" y="6236208"/>
            <a:ext cx="7955279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1" dirty="0">
                <a:solidFill>
                  <a:srgbClr val="80002C"/>
                </a:solidFill>
                <a:latin typeface="Arial"/>
              </a:rPr>
              <a:t>These are planned test cases from the Test Plan, not final test results.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27080" y="6236208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80002C"/>
                </a:solidFill>
                <a:latin typeface="Arial"/>
              </a:rPr>
              <a:t>FLORIDA
TECH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202020"/>
                </a:solidFill>
                <a:latin typeface="Arial"/>
              </a:rPr>
              <a:t>Milestone 2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25296"/>
            <a:ext cx="1051560" cy="50292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22960" y="1417320"/>
          <a:ext cx="10561320" cy="32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6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 algn="l">
                        <a:defRPr sz="13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Task</a:t>
                      </a:r>
                    </a:p>
                  </a:txBody>
                  <a:tcPr marL="54864" marR="54864" marT="36576" marB="36576">
                    <a:solidFill>
                      <a:srgbClr val="80002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Ahmed</a:t>
                      </a:r>
                    </a:p>
                  </a:txBody>
                  <a:tcPr marL="54864" marR="54864" marT="36576" marB="36576">
                    <a:solidFill>
                      <a:srgbClr val="80002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Mohammed</a:t>
                      </a:r>
                    </a:p>
                  </a:txBody>
                  <a:tcPr marL="54864" marR="54864" marT="36576" marB="36576">
                    <a:solidFill>
                      <a:srgbClr val="8000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algn="l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Select a C function from a small source set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algn="l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Define how code versions and comments are saved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algn="l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Test live Writer and Reviewer calls on selected functions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algn="l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Test invalid input and API/database errors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50" b="0">
                          <a:solidFill>
                            <a:srgbClr val="202020"/>
                          </a:solidFill>
                          <a:latin typeface="Arial"/>
                        </a:defRPr>
                      </a:pPr>
                      <a:r>
                        <a:t>50%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097280" y="4892040"/>
            <a:ext cx="4754880" cy="960120"/>
          </a:xfrm>
          <a:prstGeom prst="roundRect">
            <a:avLst/>
          </a:prstGeom>
          <a:solidFill>
            <a:srgbClr val="F5F3EE"/>
          </a:solidFill>
          <a:ln>
            <a:solidFill>
              <a:srgbClr val="D7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97280" y="4892040"/>
            <a:ext cx="73152" cy="96012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98448" y="5056631"/>
            <a:ext cx="44348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202020"/>
                </a:solidFill>
                <a:latin typeface="Arial"/>
              </a:rPr>
              <a:t>Main focus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5417819"/>
            <a:ext cx="44348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 b="0" dirty="0">
                <a:solidFill>
                  <a:srgbClr val="202020"/>
                </a:solidFill>
                <a:latin typeface="Arial"/>
              </a:rPr>
              <a:t>Small source set, clear data model, live AI tests, and error handling.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4892040"/>
            <a:ext cx="4754880" cy="960120"/>
          </a:xfrm>
          <a:prstGeom prst="roundRect">
            <a:avLst/>
          </a:prstGeom>
          <a:solidFill>
            <a:srgbClr val="F5F3EE"/>
          </a:solidFill>
          <a:ln>
            <a:solidFill>
              <a:srgbClr val="D7D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09360" y="4892040"/>
            <a:ext cx="73152" cy="960120"/>
          </a:xfrm>
          <a:prstGeom prst="rect">
            <a:avLst/>
          </a:prstGeom>
          <a:solidFill>
            <a:srgbClr val="B791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10528" y="5056631"/>
            <a:ext cx="44348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202020"/>
                </a:solidFill>
                <a:latin typeface="Arial"/>
              </a:rPr>
              <a:t>Later 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5338310"/>
            <a:ext cx="44348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 b="0" dirty="0">
                <a:solidFill>
                  <a:srgbClr val="202020"/>
                </a:solidFill>
                <a:latin typeface="Arial"/>
              </a:rPr>
              <a:t>User identity, one vote per user, broad repository support, and polished public app.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27080" y="6236208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80002C"/>
                </a:solidFill>
                <a:latin typeface="Arial"/>
              </a:rPr>
              <a:t>FLORIDA
TECH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00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2468880"/>
            <a:ext cx="10789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56432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Arial"/>
              </a:rPr>
              <a:t>CrowdDoc • Milestone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55080"/>
            <a:ext cx="1005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rial"/>
              </a:rPr>
              <a:t>FLORIDA TECH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565</Words>
  <Application>Microsoft Macintosh PowerPoint</Application>
  <PresentationFormat>Widescreen</PresentationFormat>
  <Paragraphs>108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Ahmed Al Zahrani</cp:lastModifiedBy>
  <cp:revision>4</cp:revision>
  <dcterms:created xsi:type="dcterms:W3CDTF">2013-01-27T09:14:16Z</dcterms:created>
  <dcterms:modified xsi:type="dcterms:W3CDTF">2026-10-02T19:27:25Z</dcterms:modified>
  <cp:category/>
</cp:coreProperties>
</file>