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AF3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1325880"/>
            <a:ext cx="79552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Crowdsourcing Code Comments</a:t>
            </a:r>
            <a:endParaRPr lang="en-US" sz="4000" dirty="0"/>
          </a:p>
          <a:p>
            <a:pPr indent="0" marL="0">
              <a:buNone/>
            </a:pPr>
            <a:r>
              <a:rPr lang="en-US" sz="40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with ChatGPT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13232" y="2788920"/>
            <a:ext cx="5669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52606D"/>
                </a:solidFill>
              </a:rPr>
              <a:t>CSE4101 Project Plan • Fall 2026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713232" y="3218688"/>
            <a:ext cx="5669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02A43"/>
                </a:solidFill>
              </a:rPr>
              <a:t>Ahmed Alzahrani • Mohammed Zakry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713232" y="3584448"/>
            <a:ext cx="5852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02A43"/>
                </a:solidFill>
              </a:rPr>
              <a:t>Faculty Advisor: Professor Marius Silaghi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732520" y="1207008"/>
            <a:ext cx="2560320" cy="397764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C8DBF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098280" y="169164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F80ED"/>
                </a:solidFill>
              </a:rPr>
              <a:t>{ code }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9144000" y="2450592"/>
            <a:ext cx="17373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02A43"/>
                </a:solidFill>
              </a:rPr>
              <a:t>AI suggestion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102A43"/>
                </a:solidFill>
              </a:rPr>
              <a:t>+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102A43"/>
                </a:solidFill>
              </a:rPr>
              <a:t>human review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102A43"/>
                </a:solidFill>
              </a:rPr>
              <a:t>+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102A43"/>
                </a:solidFill>
              </a:rPr>
              <a:t>votes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02920" y="6473952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2606D"/>
                </a:solidFill>
              </a:rPr>
              <a:t>CSE4101 Project Plan • Fall 2026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11475720" y="6446520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2606D"/>
                </a:solidFill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02A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</a:rPr>
              <a:t>Expected First Semester Result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1051560" y="1691640"/>
            <a:ext cx="9966960" cy="3383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2300" dirty="0">
                <a:solidFill>
                  <a:srgbClr val="FFFFFF"/>
                </a:solidFill>
              </a:rPr>
              <a:t>A working website demo.</a:t>
            </a:r>
            <a:endParaRPr lang="en-US" sz="2300" dirty="0"/>
          </a:p>
          <a:p>
            <a:pPr marL="203200" indent="-203200">
              <a:buSzPct val="100000"/>
              <a:buChar char="•"/>
            </a:pPr>
            <a:r>
              <a:rPr lang="en-US" sz="2300" dirty="0">
                <a:solidFill>
                  <a:srgbClr val="FFFFFF"/>
                </a:solidFill>
              </a:rPr>
              <a:t>One or more C functions displayed from LXR or sample LXR code.</a:t>
            </a:r>
            <a:endParaRPr lang="en-US" sz="2300" dirty="0"/>
          </a:p>
          <a:p>
            <a:pPr marL="203200" indent="-203200">
              <a:buSzPct val="100000"/>
              <a:buChar char="•"/>
            </a:pPr>
            <a:r>
              <a:rPr lang="en-US" sz="2300" dirty="0">
                <a:solidFill>
                  <a:srgbClr val="FFFFFF"/>
                </a:solidFill>
              </a:rPr>
              <a:t>ChatGPT creates a suggested comment.</a:t>
            </a:r>
            <a:endParaRPr lang="en-US" sz="2300" dirty="0"/>
          </a:p>
          <a:p>
            <a:pPr marL="203200" indent="-203200">
              <a:buSzPct val="100000"/>
              <a:buChar char="•"/>
            </a:pPr>
            <a:r>
              <a:rPr lang="en-US" sz="2300" dirty="0">
                <a:solidFill>
                  <a:srgbClr val="FFFFFF"/>
                </a:solidFill>
              </a:rPr>
              <a:t>Users can add human comments and vote.</a:t>
            </a:r>
            <a:endParaRPr lang="en-US" sz="2300" dirty="0"/>
          </a:p>
          <a:p>
            <a:pPr marL="203200" indent="-203200">
              <a:buSzPct val="100000"/>
              <a:buChar char="•"/>
            </a:pPr>
            <a:r>
              <a:rPr lang="en-US" sz="2300" dirty="0">
                <a:solidFill>
                  <a:srgbClr val="FFFFFF"/>
                </a:solidFill>
              </a:rPr>
              <a:t>Comments are saved for future use.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097280" y="5486400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B3D7FF"/>
                </a:solidFill>
              </a:rPr>
              <a:t>Main idea: AI starts the comment, people improve it.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2606D"/>
                </a:solidFill>
              </a:rPr>
              <a:t>CSE4101 Project Plan • Fall 2026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11475720" y="6446520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2606D"/>
                </a:solidFill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201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Problem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841248"/>
            <a:ext cx="11155680" cy="0"/>
          </a:xfrm>
          <a:prstGeom prst="line">
            <a:avLst/>
          </a:prstGeom>
          <a:noFill/>
          <a:ln w="1524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234440"/>
            <a:ext cx="6492240" cy="4114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2200" dirty="0">
                <a:solidFill>
                  <a:srgbClr val="102A43"/>
                </a:solidFill>
              </a:rPr>
              <a:t>Large open-source projects have many files and functions.</a:t>
            </a:r>
            <a:endParaRPr lang="en-US" sz="2200" dirty="0"/>
          </a:p>
          <a:p>
            <a:pPr marL="203200" indent="-203200">
              <a:buSzPct val="100000"/>
              <a:buChar char="•"/>
            </a:pPr>
            <a:r>
              <a:rPr lang="en-US" sz="2200" dirty="0">
                <a:solidFill>
                  <a:srgbClr val="102A43"/>
                </a:solidFill>
              </a:rPr>
              <a:t>Some code has no comments, weak comments, or old comments.</a:t>
            </a:r>
            <a:endParaRPr lang="en-US" sz="2200" dirty="0"/>
          </a:p>
          <a:p>
            <a:pPr marL="203200" indent="-203200">
              <a:buSzPct val="100000"/>
              <a:buChar char="•"/>
            </a:pPr>
            <a:r>
              <a:rPr lang="en-US" sz="2200" dirty="0">
                <a:solidFill>
                  <a:srgbClr val="102A43"/>
                </a:solidFill>
              </a:rPr>
              <a:t>New developers and students may spend a long time trying to understand one function.</a:t>
            </a:r>
            <a:endParaRPr lang="en-US" sz="2200" dirty="0"/>
          </a:p>
          <a:p>
            <a:pPr marL="203200" indent="-203200">
              <a:buSzPct val="100000"/>
              <a:buChar char="•"/>
            </a:pPr>
            <a:r>
              <a:rPr lang="en-US" sz="2200" dirty="0">
                <a:solidFill>
                  <a:srgbClr val="102A43"/>
                </a:solidFill>
              </a:rPr>
              <a:t>Wrong understanding can make bug fixes and changes harder.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7726680" y="1417320"/>
            <a:ext cx="3429000" cy="1874520"/>
          </a:xfrm>
          <a:prstGeom prst="roundRect">
            <a:avLst>
              <a:gd name="adj" fmla="val 3902"/>
            </a:avLst>
          </a:prstGeom>
          <a:solidFill>
            <a:srgbClr val="F4F7FA"/>
          </a:solidFill>
          <a:ln w="12700">
            <a:solidFill>
              <a:srgbClr val="D8E2E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927848" y="1618488"/>
            <a:ext cx="30266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C92A2A"/>
                </a:solidFill>
              </a:rPr>
              <a:t>Main pain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927848" y="1984248"/>
            <a:ext cx="3026664" cy="11612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Understanding old code takes too much time when documentation is missing.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7726680" y="3657600"/>
            <a:ext cx="3429000" cy="1508760"/>
          </a:xfrm>
          <a:prstGeom prst="roundRect">
            <a:avLst>
              <a:gd name="adj" fmla="val 4848"/>
            </a:avLst>
          </a:prstGeom>
          <a:solidFill>
            <a:srgbClr val="EAF3FF"/>
          </a:solidFill>
          <a:ln w="12700">
            <a:solidFill>
              <a:srgbClr val="D8E2E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927848" y="3858768"/>
            <a:ext cx="30266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2F80ED"/>
                </a:solidFill>
              </a:rPr>
              <a:t>Example area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927848" y="4224528"/>
            <a:ext cx="3026664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We will start with small Linux C functions found through LXR.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502920" y="6473952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2606D"/>
                </a:solidFill>
              </a:rPr>
              <a:t>CSE4101 Project Plan • Fall 2026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11475720" y="6446520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2606D"/>
                </a:solidFill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201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Project Goal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841248"/>
            <a:ext cx="11155680" cy="0"/>
          </a:xfrm>
          <a:prstGeom prst="line">
            <a:avLst/>
          </a:prstGeom>
          <a:noFill/>
          <a:ln w="1524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234440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02A43"/>
                </a:solidFill>
              </a:rPr>
              <a:t>Build a simple website that helps users create and improve comments for source code.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822960" y="2331720"/>
            <a:ext cx="2514600" cy="1508760"/>
          </a:xfrm>
          <a:prstGeom prst="roundRect">
            <a:avLst>
              <a:gd name="adj" fmla="val 4848"/>
            </a:avLst>
          </a:prstGeom>
          <a:solidFill>
            <a:srgbClr val="F4F7FA"/>
          </a:solidFill>
          <a:ln w="12700">
            <a:solidFill>
              <a:srgbClr val="D8E2E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24128" y="2532888"/>
            <a:ext cx="21122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2F80ED"/>
                </a:solidFill>
              </a:rPr>
              <a:t>1. LXR Code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024128" y="2898648"/>
            <a:ext cx="2112264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Show selected source code from LXR.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3611880" y="2331720"/>
            <a:ext cx="2514600" cy="1508760"/>
          </a:xfrm>
          <a:prstGeom prst="roundRect">
            <a:avLst>
              <a:gd name="adj" fmla="val 4848"/>
            </a:avLst>
          </a:prstGeom>
          <a:solidFill>
            <a:srgbClr val="EAF3FF"/>
          </a:solidFill>
          <a:ln w="12700">
            <a:solidFill>
              <a:srgbClr val="D8E2E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813048" y="2532888"/>
            <a:ext cx="21122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7048E8"/>
                </a:solidFill>
              </a:rPr>
              <a:t>2. ChatGPT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3813048" y="2898648"/>
            <a:ext cx="2112264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Suggest a first code comment.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6400800" y="2331720"/>
            <a:ext cx="2514600" cy="1508760"/>
          </a:xfrm>
          <a:prstGeom prst="roundRect">
            <a:avLst>
              <a:gd name="adj" fmla="val 4848"/>
            </a:avLst>
          </a:prstGeom>
          <a:solidFill>
            <a:srgbClr val="F4F7FA"/>
          </a:solidFill>
          <a:ln w="12700">
            <a:solidFill>
              <a:srgbClr val="D8E2E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601968" y="2532888"/>
            <a:ext cx="21122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2F9E44"/>
                </a:solidFill>
              </a:rPr>
              <a:t>3. People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6601968" y="2898648"/>
            <a:ext cx="2112264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Correct, improve, and vote on comments.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9189720" y="2331720"/>
            <a:ext cx="2514600" cy="1508760"/>
          </a:xfrm>
          <a:prstGeom prst="roundRect">
            <a:avLst>
              <a:gd name="adj" fmla="val 4848"/>
            </a:avLst>
          </a:prstGeom>
          <a:solidFill>
            <a:srgbClr val="EAF3FF"/>
          </a:solidFill>
          <a:ln w="12700">
            <a:solidFill>
              <a:srgbClr val="D8E2E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390888" y="2532888"/>
            <a:ext cx="21122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08C00"/>
                </a:solidFill>
              </a:rPr>
              <a:t>4. Save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9390888" y="2898648"/>
            <a:ext cx="2112264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Keep useful comments for future users.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1097280" y="4754880"/>
            <a:ext cx="9966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02A43"/>
                </a:solidFill>
              </a:rPr>
              <a:t>The website is not just “paste code into AI.” It is a saved community review system for code comments.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02920" y="6473952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2606D"/>
                </a:solidFill>
              </a:rPr>
              <a:t>CSE4101 Project Plan • Fall 2026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11475720" y="6446520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2606D"/>
                </a:solidFill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201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the Website Works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841248"/>
            <a:ext cx="11155680" cy="0"/>
          </a:xfrm>
          <a:prstGeom prst="line">
            <a:avLst/>
          </a:prstGeom>
          <a:noFill/>
          <a:ln w="15240">
            <a:solidFill>
              <a:srgbClr val="2F80E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2960" y="1325880"/>
            <a:ext cx="2103120" cy="438912"/>
          </a:xfrm>
          <a:prstGeom prst="roundRect">
            <a:avLst>
              <a:gd name="adj" fmla="val 12500"/>
            </a:avLst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96112" y="1435608"/>
            <a:ext cx="19568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1. Browse LXR code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3383280" y="1325880"/>
            <a:ext cx="2103120" cy="438912"/>
          </a:xfrm>
          <a:prstGeom prst="roundRect">
            <a:avLst>
              <a:gd name="adj" fmla="val 12500"/>
            </a:avLst>
          </a:prstGeom>
          <a:solidFill>
            <a:srgbClr val="7048E8"/>
          </a:solidFill>
          <a:ln w="12700">
            <a:solidFill>
              <a:srgbClr val="7048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56432" y="1435608"/>
            <a:ext cx="19568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2. AI writes suggestion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943600" y="1325880"/>
            <a:ext cx="2103120" cy="438912"/>
          </a:xfrm>
          <a:prstGeom prst="roundRect">
            <a:avLst>
              <a:gd name="adj" fmla="val 12500"/>
            </a:avLst>
          </a:prstGeom>
          <a:solidFill>
            <a:srgbClr val="2F9E44"/>
          </a:solidFill>
          <a:ln w="12700">
            <a:solidFill>
              <a:srgbClr val="2F9E4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016752" y="1435608"/>
            <a:ext cx="19568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3. Human fixes it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8503920" y="1325880"/>
            <a:ext cx="2103120" cy="438912"/>
          </a:xfrm>
          <a:prstGeom prst="roundRect">
            <a:avLst>
              <a:gd name="adj" fmla="val 12500"/>
            </a:avLst>
          </a:prstGeom>
          <a:solidFill>
            <a:srgbClr val="F08C00"/>
          </a:solidFill>
          <a:ln w="12700">
            <a:solidFill>
              <a:srgbClr val="F08C0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77072" y="1435608"/>
            <a:ext cx="19568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4. Users vote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971800" y="1545336"/>
            <a:ext cx="365760" cy="0"/>
          </a:xfrm>
          <a:prstGeom prst="line">
            <a:avLst/>
          </a:prstGeom>
          <a:noFill/>
          <a:ln w="25400">
            <a:solidFill>
              <a:srgbClr val="97A6BA"/>
            </a:solidFill>
            <a:prstDash val="solid"/>
            <a:headEnd type="none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5532120" y="1545336"/>
            <a:ext cx="365760" cy="0"/>
          </a:xfrm>
          <a:prstGeom prst="line">
            <a:avLst/>
          </a:prstGeom>
          <a:noFill/>
          <a:ln w="25400">
            <a:solidFill>
              <a:srgbClr val="97A6BA"/>
            </a:solidFill>
            <a:prstDash val="solid"/>
            <a:headEnd type="none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8092440" y="1545336"/>
            <a:ext cx="365760" cy="0"/>
          </a:xfrm>
          <a:prstGeom prst="line">
            <a:avLst/>
          </a:prstGeom>
          <a:noFill/>
          <a:ln w="25400">
            <a:solidFill>
              <a:srgbClr val="97A6BA"/>
            </a:solidFill>
            <a:prstDash val="solid"/>
            <a:headEnd type="none"/>
            <a:tailEnd type="triangle"/>
          </a:ln>
        </p:spPr>
      </p:sp>
      <p:sp>
        <p:nvSpPr>
          <p:cNvPr id="15" name="Text 13"/>
          <p:cNvSpPr/>
          <p:nvPr/>
        </p:nvSpPr>
        <p:spPr>
          <a:xfrm>
            <a:off x="1051560" y="2423160"/>
            <a:ext cx="9875520" cy="32918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2200" dirty="0">
                <a:solidFill>
                  <a:srgbClr val="102A43"/>
                </a:solidFill>
              </a:rPr>
              <a:t>Users see code and comments together.</a:t>
            </a:r>
            <a:endParaRPr lang="en-US" sz="2200" dirty="0"/>
          </a:p>
          <a:p>
            <a:pPr marL="203200" indent="-203200">
              <a:buSzPct val="100000"/>
              <a:buChar char="•"/>
            </a:pPr>
            <a:r>
              <a:rPr lang="en-US" sz="2200" dirty="0">
                <a:solidFill>
                  <a:srgbClr val="102A43"/>
                </a:solidFill>
              </a:rPr>
              <a:t>AI comments are clearly labeled as AI.</a:t>
            </a:r>
            <a:endParaRPr lang="en-US" sz="2200" dirty="0"/>
          </a:p>
          <a:p>
            <a:pPr marL="203200" indent="-203200">
              <a:buSzPct val="100000"/>
              <a:buChar char="•"/>
            </a:pPr>
            <a:r>
              <a:rPr lang="en-US" sz="2200" dirty="0">
                <a:solidFill>
                  <a:srgbClr val="102A43"/>
                </a:solidFill>
              </a:rPr>
              <a:t>Human comments are clearly labeled as human/expert.</a:t>
            </a:r>
            <a:endParaRPr lang="en-US" sz="2200" dirty="0"/>
          </a:p>
          <a:p>
            <a:pPr marL="203200" indent="-203200">
              <a:buSzPct val="100000"/>
              <a:buChar char="•"/>
            </a:pPr>
            <a:r>
              <a:rPr lang="en-US" sz="2200" dirty="0">
                <a:solidFill>
                  <a:srgbClr val="102A43"/>
                </a:solidFill>
              </a:rPr>
              <a:t>Votes help show which comment is most useful.</a:t>
            </a:r>
            <a:endParaRPr lang="en-US" sz="2200" dirty="0"/>
          </a:p>
          <a:p>
            <a:pPr marL="203200" indent="-203200">
              <a:buSzPct val="100000"/>
              <a:buChar char="•"/>
            </a:pPr>
            <a:r>
              <a:rPr lang="en-US" sz="2200" dirty="0">
                <a:solidFill>
                  <a:srgbClr val="102A43"/>
                </a:solidFill>
              </a:rPr>
              <a:t>Saved comments can help future users.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502920" y="6473952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2606D"/>
                </a:solidFill>
              </a:rPr>
              <a:t>CSE4101 Project Plan • Fall 2026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11475720" y="6446520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2606D"/>
                </a:solidFill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201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Main Features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841248"/>
            <a:ext cx="11155680" cy="0"/>
          </a:xfrm>
          <a:prstGeom prst="line">
            <a:avLst/>
          </a:prstGeom>
          <a:noFill/>
          <a:ln w="15240">
            <a:solidFill>
              <a:srgbClr val="2F80E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1234440"/>
            <a:ext cx="3337560" cy="1417320"/>
          </a:xfrm>
          <a:prstGeom prst="roundRect">
            <a:avLst>
              <a:gd name="adj" fmla="val 5161"/>
            </a:avLst>
          </a:prstGeom>
          <a:solidFill>
            <a:srgbClr val="F4F7FA"/>
          </a:solidFill>
          <a:ln w="12700">
            <a:solidFill>
              <a:srgbClr val="D8E2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435608"/>
            <a:ext cx="2935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2F80ED"/>
                </a:solidFill>
              </a:rPr>
              <a:t>Browse code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932688" y="1801368"/>
            <a:ext cx="293522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User can view small C functions from LXR.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4434840" y="1234440"/>
            <a:ext cx="3337560" cy="1417320"/>
          </a:xfrm>
          <a:prstGeom prst="roundRect">
            <a:avLst>
              <a:gd name="adj" fmla="val 5161"/>
            </a:avLst>
          </a:prstGeom>
          <a:solidFill>
            <a:srgbClr val="EAF3FF"/>
          </a:solidFill>
          <a:ln w="12700">
            <a:solidFill>
              <a:srgbClr val="D8E2E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36008" y="1435608"/>
            <a:ext cx="2935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7048E8"/>
                </a:solidFill>
              </a:rPr>
              <a:t>AI comment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4636008" y="1801368"/>
            <a:ext cx="293522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User can ask ChatGPT to suggest a code comment.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8138160" y="1234440"/>
            <a:ext cx="3337560" cy="1417320"/>
          </a:xfrm>
          <a:prstGeom prst="roundRect">
            <a:avLst>
              <a:gd name="adj" fmla="val 5161"/>
            </a:avLst>
          </a:prstGeom>
          <a:solidFill>
            <a:srgbClr val="F4F7FA"/>
          </a:solidFill>
          <a:ln w="12700">
            <a:solidFill>
              <a:srgbClr val="D8E2E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39328" y="1435608"/>
            <a:ext cx="2935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2F9E44"/>
                </a:solidFill>
              </a:rPr>
              <a:t>Human comment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339328" y="1801368"/>
            <a:ext cx="293522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User can write a better comment or fix the AI comment.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2651760" y="3246120"/>
            <a:ext cx="3337560" cy="1417320"/>
          </a:xfrm>
          <a:prstGeom prst="roundRect">
            <a:avLst>
              <a:gd name="adj" fmla="val 5161"/>
            </a:avLst>
          </a:prstGeom>
          <a:solidFill>
            <a:srgbClr val="EAF3FF"/>
          </a:solidFill>
          <a:ln w="12700">
            <a:solidFill>
              <a:srgbClr val="D8E2E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852928" y="3447288"/>
            <a:ext cx="2935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08C00"/>
                </a:solidFill>
              </a:rPr>
              <a:t>Voting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2852928" y="3813048"/>
            <a:ext cx="293522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Users can vote for the most helpful comment.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6263640" y="3246120"/>
            <a:ext cx="3337560" cy="1417320"/>
          </a:xfrm>
          <a:prstGeom prst="roundRect">
            <a:avLst>
              <a:gd name="adj" fmla="val 5161"/>
            </a:avLst>
          </a:prstGeom>
          <a:solidFill>
            <a:srgbClr val="F4F7FA"/>
          </a:solidFill>
          <a:ln w="12700">
            <a:solidFill>
              <a:srgbClr val="D8E2E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64808" y="3447288"/>
            <a:ext cx="2935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2F80ED"/>
                </a:solidFill>
              </a:rPr>
              <a:t>History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6464808" y="3813048"/>
            <a:ext cx="293522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Website saves comments, votes, and code location.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502920" y="6473952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2606D"/>
                </a:solidFill>
              </a:rPr>
              <a:t>CSE4101 Project Plan • Fall 2026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1475720" y="6446520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2606D"/>
                </a:solidFill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201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Tools We May Use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841248"/>
            <a:ext cx="11155680" cy="0"/>
          </a:xfrm>
          <a:prstGeom prst="line">
            <a:avLst/>
          </a:prstGeom>
          <a:noFill/>
          <a:ln w="1524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188720"/>
            <a:ext cx="10424160" cy="4480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2100" dirty="0">
                <a:solidFill>
                  <a:srgbClr val="102A43"/>
                </a:solidFill>
              </a:rPr>
              <a:t>LXR: browse Linux and open-source code.</a:t>
            </a:r>
            <a:endParaRPr lang="en-US" sz="2100" dirty="0"/>
          </a:p>
          <a:p>
            <a:pPr marL="203200" indent="-203200">
              <a:buSzPct val="100000"/>
              <a:buChar char="•"/>
            </a:pPr>
            <a:r>
              <a:rPr lang="en-US" sz="2100" dirty="0">
                <a:solidFill>
                  <a:srgbClr val="102A43"/>
                </a:solidFill>
              </a:rPr>
              <a:t>ChatGPT / OpenAI API: create suggested code comments.</a:t>
            </a:r>
            <a:endParaRPr lang="en-US" sz="2100" dirty="0"/>
          </a:p>
          <a:p>
            <a:pPr marL="203200" indent="-203200">
              <a:buSzPct val="100000"/>
              <a:buChar char="•"/>
            </a:pPr>
            <a:r>
              <a:rPr lang="en-US" sz="2100" dirty="0">
                <a:solidFill>
                  <a:srgbClr val="102A43"/>
                </a:solidFill>
              </a:rPr>
              <a:t>HTML, CSS, JavaScript: build the website pages.</a:t>
            </a:r>
            <a:endParaRPr lang="en-US" sz="2100" dirty="0"/>
          </a:p>
          <a:p>
            <a:pPr marL="203200" indent="-203200">
              <a:buSzPct val="100000"/>
              <a:buChar char="•"/>
            </a:pPr>
            <a:r>
              <a:rPr lang="en-US" sz="2100" dirty="0">
                <a:solidFill>
                  <a:srgbClr val="102A43"/>
                </a:solidFill>
              </a:rPr>
              <a:t>Python Flask or Node.js: build the server.</a:t>
            </a:r>
            <a:endParaRPr lang="en-US" sz="2100" dirty="0"/>
          </a:p>
          <a:p>
            <a:pPr marL="203200" indent="-203200">
              <a:buSzPct val="100000"/>
              <a:buChar char="•"/>
            </a:pPr>
            <a:r>
              <a:rPr lang="en-US" sz="2100" dirty="0">
                <a:solidFill>
                  <a:srgbClr val="102A43"/>
                </a:solidFill>
              </a:rPr>
              <a:t>SQLite: save code, comments, users, and votes.</a:t>
            </a:r>
            <a:endParaRPr lang="en-US" sz="2100" dirty="0"/>
          </a:p>
          <a:p>
            <a:pPr marL="203200" indent="-203200">
              <a:buSzPct val="100000"/>
              <a:buChar char="•"/>
            </a:pPr>
            <a:r>
              <a:rPr lang="en-US" sz="2100" dirty="0">
                <a:solidFill>
                  <a:srgbClr val="102A43"/>
                </a:solidFill>
              </a:rPr>
              <a:t>GitHub: share code and work together.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2606D"/>
                </a:solidFill>
              </a:rPr>
              <a:t>CSE4101 Project Plan • Fall 2026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11475720" y="6446520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2606D"/>
                </a:solidFill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201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Technical Challenges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841248"/>
            <a:ext cx="11155680" cy="0"/>
          </a:xfrm>
          <a:prstGeom prst="line">
            <a:avLst/>
          </a:prstGeom>
          <a:noFill/>
          <a:ln w="15240">
            <a:solidFill>
              <a:srgbClr val="2F80E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2960" y="1417320"/>
            <a:ext cx="3337560" cy="2743200"/>
          </a:xfrm>
          <a:prstGeom prst="roundRect">
            <a:avLst>
              <a:gd name="adj" fmla="val 2667"/>
            </a:avLst>
          </a:prstGeom>
          <a:solidFill>
            <a:srgbClr val="F4F7FA"/>
          </a:solidFill>
          <a:ln w="12700">
            <a:solidFill>
              <a:srgbClr val="D8E2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24128" y="1618488"/>
            <a:ext cx="2935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2F80ED"/>
                </a:solidFill>
              </a:rPr>
              <a:t>1. LXR connection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1024128" y="1984248"/>
            <a:ext cx="2935224" cy="20299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We need to learn how to display the correct code and connect comments to the right function.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4434840" y="1417320"/>
            <a:ext cx="3337560" cy="2743200"/>
          </a:xfrm>
          <a:prstGeom prst="roundRect">
            <a:avLst>
              <a:gd name="adj" fmla="val 2667"/>
            </a:avLst>
          </a:prstGeom>
          <a:solidFill>
            <a:srgbClr val="EAF3FF"/>
          </a:solidFill>
          <a:ln w="12700">
            <a:solidFill>
              <a:srgbClr val="D8E2E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36008" y="1618488"/>
            <a:ext cx="2935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7048E8"/>
                </a:solidFill>
              </a:rPr>
              <a:t>2. AI accuracy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4636008" y="1984248"/>
            <a:ext cx="2935224" cy="20299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ChatGPT may sound correct but still be wrong. We need testing and human review.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8046720" y="1417320"/>
            <a:ext cx="3337560" cy="2743200"/>
          </a:xfrm>
          <a:prstGeom prst="roundRect">
            <a:avLst>
              <a:gd name="adj" fmla="val 2667"/>
            </a:avLst>
          </a:prstGeom>
          <a:solidFill>
            <a:srgbClr val="F4F7FA"/>
          </a:solidFill>
          <a:ln w="12700">
            <a:solidFill>
              <a:srgbClr val="D8E2E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47888" y="1618488"/>
            <a:ext cx="2935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2F9E44"/>
                </a:solidFill>
              </a:rPr>
              <a:t>3. Database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247888" y="1984248"/>
            <a:ext cx="2935224" cy="20299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We need to save AI comments, human comments, votes, and code locations correctly.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1143000" y="5074920"/>
            <a:ext cx="9692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52606D"/>
                </a:solidFill>
              </a:rPr>
              <a:t>These are the main problems we will test in the first semester.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502920" y="6473952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2606D"/>
                </a:solidFill>
              </a:rPr>
              <a:t>CSE4101 Project Plan • Fall 2026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11475720" y="6446520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2606D"/>
                </a:solidFill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201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First Semester Milestones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841248"/>
            <a:ext cx="11155680" cy="0"/>
          </a:xfrm>
          <a:prstGeom prst="line">
            <a:avLst/>
          </a:prstGeom>
          <a:noFill/>
          <a:ln w="15240">
            <a:solidFill>
              <a:srgbClr val="2F80E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77240" y="1234440"/>
            <a:ext cx="3429000" cy="3611880"/>
          </a:xfrm>
          <a:prstGeom prst="roundRect">
            <a:avLst>
              <a:gd name="adj" fmla="val 2133"/>
            </a:avLst>
          </a:prstGeom>
          <a:solidFill>
            <a:srgbClr val="F4F7FA"/>
          </a:solidFill>
          <a:ln w="12700">
            <a:solidFill>
              <a:srgbClr val="D8E2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78408" y="1435608"/>
            <a:ext cx="30266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2F80ED"/>
                </a:solidFill>
              </a:rPr>
              <a:t>Milestone 1 • Sep 28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978408" y="1801368"/>
            <a:ext cx="3026664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Choose tools.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Build small demos for LXR, ChatGPT, and database.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Create Requirement, Design, and Test documents.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4389120" y="1234440"/>
            <a:ext cx="3429000" cy="3611880"/>
          </a:xfrm>
          <a:prstGeom prst="roundRect">
            <a:avLst>
              <a:gd name="adj" fmla="val 2133"/>
            </a:avLst>
          </a:prstGeom>
          <a:solidFill>
            <a:srgbClr val="EAF3FF"/>
          </a:solidFill>
          <a:ln w="12700">
            <a:solidFill>
              <a:srgbClr val="D8E2E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90288" y="1435608"/>
            <a:ext cx="30266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7048E8"/>
                </a:solidFill>
              </a:rPr>
              <a:t>Milestone 2 • Oct 26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4590288" y="1801368"/>
            <a:ext cx="3026664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Build the basic website.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Display code and AI comments.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Save comments.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Start human comment feature.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8001000" y="1234440"/>
            <a:ext cx="3429000" cy="3611880"/>
          </a:xfrm>
          <a:prstGeom prst="roundRect">
            <a:avLst>
              <a:gd name="adj" fmla="val 2133"/>
            </a:avLst>
          </a:prstGeom>
          <a:solidFill>
            <a:srgbClr val="F4F7FA"/>
          </a:solidFill>
          <a:ln w="12700">
            <a:solidFill>
              <a:srgbClr val="D8E2E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02168" y="1435608"/>
            <a:ext cx="30266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2F9E44"/>
                </a:solidFill>
              </a:rPr>
              <a:t>Milestone 3 • Nov 23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202168" y="1801368"/>
            <a:ext cx="3026664" cy="2898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Add voting and history.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Show AI vs. human comments.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Test full website.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102A43"/>
                </a:solidFill>
              </a:rPr>
              <a:t>Prepare working demo.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02920" y="6473952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2606D"/>
                </a:solidFill>
              </a:rPr>
              <a:t>CSE4101 Project Plan • Fall 2026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11475720" y="6446520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2606D"/>
                </a:solidFill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201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Milestone 1 Team Work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841248"/>
            <a:ext cx="11155680" cy="0"/>
          </a:xfrm>
          <a:prstGeom prst="line">
            <a:avLst/>
          </a:prstGeom>
          <a:noFill/>
          <a:ln w="1524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234440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2A43"/>
                </a:solidFill>
              </a:rPr>
              <a:t>Task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7452360" y="1234440"/>
            <a:ext cx="1325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02A43"/>
                </a:solidFill>
              </a:rPr>
              <a:t>Ahmed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9281160" y="123444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02A43"/>
                </a:solidFill>
              </a:rPr>
              <a:t>Mohammed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777240" y="1709928"/>
            <a:ext cx="10698480" cy="530352"/>
          </a:xfrm>
          <a:prstGeom prst="roundRect">
            <a:avLst>
              <a:gd name="adj" fmla="val 6897"/>
            </a:avLst>
          </a:prstGeom>
          <a:solidFill>
            <a:srgbClr val="F4F7FA"/>
          </a:solidFill>
          <a:ln w="7620">
            <a:solidFill>
              <a:srgbClr val="D8E2E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0120" y="1828800"/>
            <a:ext cx="6172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02A43"/>
                </a:solidFill>
              </a:rPr>
              <a:t>Confirm requirements + Requirement Document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7452360" y="1828800"/>
            <a:ext cx="1325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2F80ED"/>
                </a:solidFill>
              </a:rPr>
              <a:t>Lead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9281160" y="1828800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2F9E44"/>
                </a:solidFill>
              </a:rPr>
              <a:t>Help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777240" y="2395728"/>
            <a:ext cx="10698480" cy="530352"/>
          </a:xfrm>
          <a:prstGeom prst="roundRect">
            <a:avLst>
              <a:gd name="adj" fmla="val 6897"/>
            </a:avLst>
          </a:prstGeom>
          <a:solidFill>
            <a:srgbClr val="EAF3FF"/>
          </a:solidFill>
          <a:ln w="7620">
            <a:solidFill>
              <a:srgbClr val="D8E2E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60120" y="2514600"/>
            <a:ext cx="6172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02A43"/>
                </a:solidFill>
              </a:rPr>
              <a:t>Test LXR + code display demo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7452360" y="2514600"/>
            <a:ext cx="1325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2F80ED"/>
                </a:solidFill>
              </a:rPr>
              <a:t>Lead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9281160" y="2514600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2F9E44"/>
                </a:solidFill>
              </a:rPr>
              <a:t>Help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777240" y="3081528"/>
            <a:ext cx="10698480" cy="530352"/>
          </a:xfrm>
          <a:prstGeom prst="roundRect">
            <a:avLst>
              <a:gd name="adj" fmla="val 6897"/>
            </a:avLst>
          </a:prstGeom>
          <a:solidFill>
            <a:srgbClr val="F4F7FA"/>
          </a:solidFill>
          <a:ln w="7620">
            <a:solidFill>
              <a:srgbClr val="D8E2E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60120" y="3200400"/>
            <a:ext cx="6172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02A43"/>
                </a:solidFill>
              </a:rPr>
              <a:t>Test ChatGPT + database demo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7452360" y="3200400"/>
            <a:ext cx="1325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2F80ED"/>
                </a:solidFill>
              </a:rPr>
              <a:t>Help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9281160" y="3200400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2F9E44"/>
                </a:solidFill>
              </a:rPr>
              <a:t>Lead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777240" y="3767328"/>
            <a:ext cx="10698480" cy="530352"/>
          </a:xfrm>
          <a:prstGeom prst="roundRect">
            <a:avLst>
              <a:gd name="adj" fmla="val 6897"/>
            </a:avLst>
          </a:prstGeom>
          <a:solidFill>
            <a:srgbClr val="EAF3FF"/>
          </a:solidFill>
          <a:ln w="7620">
            <a:solidFill>
              <a:srgbClr val="D8E2E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60120" y="3886200"/>
            <a:ext cx="6172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02A43"/>
                </a:solidFill>
              </a:rPr>
              <a:t>Design Document + Test Plan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7452360" y="3886200"/>
            <a:ext cx="1325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2F80ED"/>
                </a:solidFill>
              </a:rPr>
              <a:t>Lead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9281160" y="3886200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2F9E44"/>
                </a:solidFill>
              </a:rPr>
              <a:t>Lead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1051560" y="4892040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52606D"/>
                </a:solidFill>
              </a:rPr>
              <a:t>Both members will work on the project, but each task has a clear lead.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502920" y="6473952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2606D"/>
                </a:solidFill>
              </a:rPr>
              <a:t>CSE4101 Project Plan • Fall 2026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1475720" y="6446520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2606D"/>
                </a:solidFill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Florida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Crowdsourcing Code Comments with ChatGPT</dc:title>
  <dc:subject>CSE4101 Project Plan</dc:subject>
  <dc:creator>Mohammed Zakry and Ahmed Alzahrani</dc:creator>
  <cp:lastModifiedBy>Mohammed Zakry and Ahmed Alzahrani</cp:lastModifiedBy>
  <cp:revision>1</cp:revision>
  <dcterms:created xsi:type="dcterms:W3CDTF">2026-08-30T22:53:14Z</dcterms:created>
  <dcterms:modified xsi:type="dcterms:W3CDTF">2026-08-30T22:53:14Z</dcterms:modified>
</cp:coreProperties>
</file>